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5" r:id="rId1"/>
  </p:sldMasterIdLst>
  <p:notesMasterIdLst>
    <p:notesMasterId r:id="rId12"/>
  </p:notesMasterIdLst>
  <p:sldIdLst>
    <p:sldId id="256" r:id="rId2"/>
    <p:sldId id="257" r:id="rId3"/>
    <p:sldId id="308" r:id="rId4"/>
    <p:sldId id="309" r:id="rId5"/>
    <p:sldId id="258" r:id="rId6"/>
    <p:sldId id="305" r:id="rId7"/>
    <p:sldId id="306" r:id="rId8"/>
    <p:sldId id="307" r:id="rId9"/>
    <p:sldId id="260" r:id="rId10"/>
    <p:sldId id="310" r:id="rId11"/>
  </p:sldIdLst>
  <p:sldSz cx="9144000" cy="5143500" type="screen16x9"/>
  <p:notesSz cx="6858000" cy="9144000"/>
  <p:embeddedFontLst>
    <p:embeddedFont>
      <p:font typeface="Abadi" panose="020B0604020104020204" pitchFamily="34" charset="0"/>
      <p:regular r:id="rId13"/>
    </p:embeddedFont>
    <p:embeddedFont>
      <p:font typeface="ADLaM Display" panose="020100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473986-A20B-407E-A893-4BA10B03CE47}">
  <a:tblStyle styleId="{38473986-A20B-407E-A893-4BA10B03CE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2" y="17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74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63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072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311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53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34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F66D-ED0A-E7C7-1B32-89E015E9AED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691EB2B2-AC7B-7009-3906-FB84B3DF3BF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ACAC0F-8C56-DDF7-A54F-FCFCF206423F}"/>
              </a:ext>
            </a:extLst>
          </p:cNvPr>
          <p:cNvSpPr>
            <a:spLocks noGrp="1"/>
          </p:cNvSpPr>
          <p:nvPr>
            <p:ph type="dt" sz="half" idx="10"/>
          </p:nvPr>
        </p:nvSpPr>
        <p:spPr/>
        <p:txBody>
          <a:bodyPr/>
          <a:lstStyle/>
          <a:p>
            <a:fld id="{25716A9D-BE2E-41DC-8743-77A4F946A745}" type="datetimeFigureOut">
              <a:rPr lang="en-IN" smtClean="0"/>
              <a:t>21-06-2024</a:t>
            </a:fld>
            <a:endParaRPr lang="en-IN"/>
          </a:p>
        </p:txBody>
      </p:sp>
      <p:sp>
        <p:nvSpPr>
          <p:cNvPr id="5" name="Footer Placeholder 4">
            <a:extLst>
              <a:ext uri="{FF2B5EF4-FFF2-40B4-BE49-F238E27FC236}">
                <a16:creationId xmlns:a16="http://schemas.microsoft.com/office/drawing/2014/main" id="{B5D8BFBF-9925-D073-B1BD-1BAB6E6156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65578F-3830-4B67-1794-635378B14176}"/>
              </a:ext>
            </a:extLst>
          </p:cNvPr>
          <p:cNvSpPr>
            <a:spLocks noGrp="1"/>
          </p:cNvSpPr>
          <p:nvPr>
            <p:ph type="sldNum" sz="quarter" idx="12"/>
          </p:nvPr>
        </p:nvSpPr>
        <p:spPr/>
        <p:txBody>
          <a:bodyPr/>
          <a:lstStyle/>
          <a:p>
            <a:fld id="{191FFA73-ABB7-4755-9D3C-27877470F391}" type="slidenum">
              <a:rPr lang="en-IN" smtClean="0"/>
              <a:t>‹#›</a:t>
            </a:fld>
            <a:endParaRPr lang="en-IN"/>
          </a:p>
        </p:txBody>
      </p:sp>
    </p:spTree>
    <p:extLst>
      <p:ext uri="{BB962C8B-B14F-4D97-AF65-F5344CB8AC3E}">
        <p14:creationId xmlns:p14="http://schemas.microsoft.com/office/powerpoint/2010/main" val="198873178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E613A-47C8-13FC-D90C-9110D1DEA7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E01FC0-4845-9040-B353-BD09708E11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B93C47-9992-E55C-870E-D4CEC43CCFDA}"/>
              </a:ext>
            </a:extLst>
          </p:cNvPr>
          <p:cNvSpPr>
            <a:spLocks noGrp="1"/>
          </p:cNvSpPr>
          <p:nvPr>
            <p:ph type="dt" sz="half" idx="10"/>
          </p:nvPr>
        </p:nvSpPr>
        <p:spPr/>
        <p:txBody>
          <a:bodyPr/>
          <a:lstStyle/>
          <a:p>
            <a:fld id="{25716A9D-BE2E-41DC-8743-77A4F946A745}" type="datetimeFigureOut">
              <a:rPr lang="en-IN" smtClean="0"/>
              <a:t>21-06-2024</a:t>
            </a:fld>
            <a:endParaRPr lang="en-IN"/>
          </a:p>
        </p:txBody>
      </p:sp>
      <p:sp>
        <p:nvSpPr>
          <p:cNvPr id="5" name="Footer Placeholder 4">
            <a:extLst>
              <a:ext uri="{FF2B5EF4-FFF2-40B4-BE49-F238E27FC236}">
                <a16:creationId xmlns:a16="http://schemas.microsoft.com/office/drawing/2014/main" id="{65E4FB88-1C5E-BA5A-52FE-6AE6795E93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4CF6D1-FAEE-21FE-A51A-264E00A92B1F}"/>
              </a:ext>
            </a:extLst>
          </p:cNvPr>
          <p:cNvSpPr>
            <a:spLocks noGrp="1"/>
          </p:cNvSpPr>
          <p:nvPr>
            <p:ph type="sldNum" sz="quarter" idx="12"/>
          </p:nvPr>
        </p:nvSpPr>
        <p:spPr/>
        <p:txBody>
          <a:bodyPr/>
          <a:lstStyle/>
          <a:p>
            <a:fld id="{191FFA73-ABB7-4755-9D3C-27877470F391}" type="slidenum">
              <a:rPr lang="en-IN" smtClean="0"/>
              <a:t>‹#›</a:t>
            </a:fld>
            <a:endParaRPr lang="en-IN"/>
          </a:p>
        </p:txBody>
      </p:sp>
    </p:spTree>
    <p:extLst>
      <p:ext uri="{BB962C8B-B14F-4D97-AF65-F5344CB8AC3E}">
        <p14:creationId xmlns:p14="http://schemas.microsoft.com/office/powerpoint/2010/main" val="25829409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525EF9-4AB8-AA81-EBD7-5060172CD4C2}"/>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3098FC-AB5F-7F48-2166-117848A459A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16F445-81AB-47D2-1932-EABF1D7621C2}"/>
              </a:ext>
            </a:extLst>
          </p:cNvPr>
          <p:cNvSpPr>
            <a:spLocks noGrp="1"/>
          </p:cNvSpPr>
          <p:nvPr>
            <p:ph type="dt" sz="half" idx="10"/>
          </p:nvPr>
        </p:nvSpPr>
        <p:spPr/>
        <p:txBody>
          <a:bodyPr/>
          <a:lstStyle/>
          <a:p>
            <a:fld id="{25716A9D-BE2E-41DC-8743-77A4F946A745}" type="datetimeFigureOut">
              <a:rPr lang="en-IN" smtClean="0"/>
              <a:t>21-06-2024</a:t>
            </a:fld>
            <a:endParaRPr lang="en-IN"/>
          </a:p>
        </p:txBody>
      </p:sp>
      <p:sp>
        <p:nvSpPr>
          <p:cNvPr id="5" name="Footer Placeholder 4">
            <a:extLst>
              <a:ext uri="{FF2B5EF4-FFF2-40B4-BE49-F238E27FC236}">
                <a16:creationId xmlns:a16="http://schemas.microsoft.com/office/drawing/2014/main" id="{C5402047-91C4-4C5D-3F4B-E218E8D420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C2AB9F-A979-EA01-05B2-15A9ED52A826}"/>
              </a:ext>
            </a:extLst>
          </p:cNvPr>
          <p:cNvSpPr>
            <a:spLocks noGrp="1"/>
          </p:cNvSpPr>
          <p:nvPr>
            <p:ph type="sldNum" sz="quarter" idx="12"/>
          </p:nvPr>
        </p:nvSpPr>
        <p:spPr/>
        <p:txBody>
          <a:bodyPr/>
          <a:lstStyle/>
          <a:p>
            <a:fld id="{191FFA73-ABB7-4755-9D3C-27877470F391}" type="slidenum">
              <a:rPr lang="en-IN" smtClean="0"/>
              <a:t>‹#›</a:t>
            </a:fld>
            <a:endParaRPr lang="en-IN"/>
          </a:p>
        </p:txBody>
      </p:sp>
    </p:spTree>
    <p:extLst>
      <p:ext uri="{BB962C8B-B14F-4D97-AF65-F5344CB8AC3E}">
        <p14:creationId xmlns:p14="http://schemas.microsoft.com/office/powerpoint/2010/main" val="11246921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extLst>
      <p:ext uri="{BB962C8B-B14F-4D97-AF65-F5344CB8AC3E}">
        <p14:creationId xmlns:p14="http://schemas.microsoft.com/office/powerpoint/2010/main" val="1670335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extLst>
      <p:ext uri="{BB962C8B-B14F-4D97-AF65-F5344CB8AC3E}">
        <p14:creationId xmlns:p14="http://schemas.microsoft.com/office/powerpoint/2010/main" val="3678894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extLst>
      <p:ext uri="{BB962C8B-B14F-4D97-AF65-F5344CB8AC3E}">
        <p14:creationId xmlns:p14="http://schemas.microsoft.com/office/powerpoint/2010/main" val="57437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76CB-2AEF-B3F0-7B5B-B509665881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9796E0-823D-D372-04C9-60D9542454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7B121A-2251-6729-441C-139F7A062289}"/>
              </a:ext>
            </a:extLst>
          </p:cNvPr>
          <p:cNvSpPr>
            <a:spLocks noGrp="1"/>
          </p:cNvSpPr>
          <p:nvPr>
            <p:ph type="dt" sz="half" idx="10"/>
          </p:nvPr>
        </p:nvSpPr>
        <p:spPr/>
        <p:txBody>
          <a:bodyPr/>
          <a:lstStyle/>
          <a:p>
            <a:fld id="{25716A9D-BE2E-41DC-8743-77A4F946A745}" type="datetimeFigureOut">
              <a:rPr lang="en-IN" smtClean="0"/>
              <a:t>21-06-2024</a:t>
            </a:fld>
            <a:endParaRPr lang="en-IN"/>
          </a:p>
        </p:txBody>
      </p:sp>
      <p:sp>
        <p:nvSpPr>
          <p:cNvPr id="5" name="Footer Placeholder 4">
            <a:extLst>
              <a:ext uri="{FF2B5EF4-FFF2-40B4-BE49-F238E27FC236}">
                <a16:creationId xmlns:a16="http://schemas.microsoft.com/office/drawing/2014/main" id="{591B6540-C158-FEA9-89A3-FB4DC7E56F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8BE65E-3B44-578B-D82D-42536A76CF03}"/>
              </a:ext>
            </a:extLst>
          </p:cNvPr>
          <p:cNvSpPr>
            <a:spLocks noGrp="1"/>
          </p:cNvSpPr>
          <p:nvPr>
            <p:ph type="sldNum" sz="quarter" idx="12"/>
          </p:nvPr>
        </p:nvSpPr>
        <p:spPr/>
        <p:txBody>
          <a:bodyPr/>
          <a:lstStyle/>
          <a:p>
            <a:fld id="{191FFA73-ABB7-4755-9D3C-27877470F391}" type="slidenum">
              <a:rPr lang="en-IN" smtClean="0"/>
              <a:t>‹#›</a:t>
            </a:fld>
            <a:endParaRPr lang="en-IN"/>
          </a:p>
        </p:txBody>
      </p:sp>
    </p:spTree>
    <p:extLst>
      <p:ext uri="{BB962C8B-B14F-4D97-AF65-F5344CB8AC3E}">
        <p14:creationId xmlns:p14="http://schemas.microsoft.com/office/powerpoint/2010/main" val="25525470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2E653-C144-A867-B303-612F352F039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88E6404-4841-5231-DB9E-3E21EB660FC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E92D2A-80B8-B26D-D64D-10DC57B96CE1}"/>
              </a:ext>
            </a:extLst>
          </p:cNvPr>
          <p:cNvSpPr>
            <a:spLocks noGrp="1"/>
          </p:cNvSpPr>
          <p:nvPr>
            <p:ph type="dt" sz="half" idx="10"/>
          </p:nvPr>
        </p:nvSpPr>
        <p:spPr/>
        <p:txBody>
          <a:bodyPr/>
          <a:lstStyle/>
          <a:p>
            <a:fld id="{25716A9D-BE2E-41DC-8743-77A4F946A745}" type="datetimeFigureOut">
              <a:rPr lang="en-IN" smtClean="0"/>
              <a:t>21-06-2024</a:t>
            </a:fld>
            <a:endParaRPr lang="en-IN"/>
          </a:p>
        </p:txBody>
      </p:sp>
      <p:sp>
        <p:nvSpPr>
          <p:cNvPr id="5" name="Footer Placeholder 4">
            <a:extLst>
              <a:ext uri="{FF2B5EF4-FFF2-40B4-BE49-F238E27FC236}">
                <a16:creationId xmlns:a16="http://schemas.microsoft.com/office/drawing/2014/main" id="{9AC585D9-D8FC-2A78-1B65-68B1B2BB48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8B8EE5-4EB8-E10A-9A80-DCF4E69A30D6}"/>
              </a:ext>
            </a:extLst>
          </p:cNvPr>
          <p:cNvSpPr>
            <a:spLocks noGrp="1"/>
          </p:cNvSpPr>
          <p:nvPr>
            <p:ph type="sldNum" sz="quarter" idx="12"/>
          </p:nvPr>
        </p:nvSpPr>
        <p:spPr/>
        <p:txBody>
          <a:bodyPr/>
          <a:lstStyle/>
          <a:p>
            <a:fld id="{191FFA73-ABB7-4755-9D3C-27877470F391}" type="slidenum">
              <a:rPr lang="en-IN" smtClean="0"/>
              <a:t>‹#›</a:t>
            </a:fld>
            <a:endParaRPr lang="en-IN"/>
          </a:p>
        </p:txBody>
      </p:sp>
    </p:spTree>
    <p:extLst>
      <p:ext uri="{BB962C8B-B14F-4D97-AF65-F5344CB8AC3E}">
        <p14:creationId xmlns:p14="http://schemas.microsoft.com/office/powerpoint/2010/main" val="33097170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B4D2D-52D2-CD44-46A8-DCB8C2C2D7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AA8BBB-DAD0-6A87-656F-839AE3962E5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1B53A6F-6B90-6388-D0E1-0FC2BBE1D09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AD31B6-6808-5A2B-4DED-F1B7982ABCF6}"/>
              </a:ext>
            </a:extLst>
          </p:cNvPr>
          <p:cNvSpPr>
            <a:spLocks noGrp="1"/>
          </p:cNvSpPr>
          <p:nvPr>
            <p:ph type="dt" sz="half" idx="10"/>
          </p:nvPr>
        </p:nvSpPr>
        <p:spPr/>
        <p:txBody>
          <a:bodyPr/>
          <a:lstStyle/>
          <a:p>
            <a:fld id="{25716A9D-BE2E-41DC-8743-77A4F946A745}" type="datetimeFigureOut">
              <a:rPr lang="en-IN" smtClean="0"/>
              <a:t>21-06-2024</a:t>
            </a:fld>
            <a:endParaRPr lang="en-IN"/>
          </a:p>
        </p:txBody>
      </p:sp>
      <p:sp>
        <p:nvSpPr>
          <p:cNvPr id="6" name="Footer Placeholder 5">
            <a:extLst>
              <a:ext uri="{FF2B5EF4-FFF2-40B4-BE49-F238E27FC236}">
                <a16:creationId xmlns:a16="http://schemas.microsoft.com/office/drawing/2014/main" id="{BC71D40A-2468-5906-AD88-70DFBA7D95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504A9C-57EF-FF7D-F497-AB9BB1949850}"/>
              </a:ext>
            </a:extLst>
          </p:cNvPr>
          <p:cNvSpPr>
            <a:spLocks noGrp="1"/>
          </p:cNvSpPr>
          <p:nvPr>
            <p:ph type="sldNum" sz="quarter" idx="12"/>
          </p:nvPr>
        </p:nvSpPr>
        <p:spPr/>
        <p:txBody>
          <a:bodyPr/>
          <a:lstStyle/>
          <a:p>
            <a:fld id="{191FFA73-ABB7-4755-9D3C-27877470F391}" type="slidenum">
              <a:rPr lang="en-IN" smtClean="0"/>
              <a:t>‹#›</a:t>
            </a:fld>
            <a:endParaRPr lang="en-IN"/>
          </a:p>
        </p:txBody>
      </p:sp>
    </p:spTree>
    <p:extLst>
      <p:ext uri="{BB962C8B-B14F-4D97-AF65-F5344CB8AC3E}">
        <p14:creationId xmlns:p14="http://schemas.microsoft.com/office/powerpoint/2010/main" val="35600247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AD94-AFA1-4AA4-3D83-1D68A07EE82E}"/>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A6027B-7EC6-416F-C305-9D83CAD4D4E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91AB72C-14F0-680B-6672-3D30F6AE7C8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EB1C1F4-D4BF-A914-7E62-AF7A88CAD67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D4E3759-DE50-49C8-C451-597B189AA9B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6B3CF8-659C-4471-6EA5-A3F9F3E42D20}"/>
              </a:ext>
            </a:extLst>
          </p:cNvPr>
          <p:cNvSpPr>
            <a:spLocks noGrp="1"/>
          </p:cNvSpPr>
          <p:nvPr>
            <p:ph type="dt" sz="half" idx="10"/>
          </p:nvPr>
        </p:nvSpPr>
        <p:spPr/>
        <p:txBody>
          <a:bodyPr/>
          <a:lstStyle/>
          <a:p>
            <a:fld id="{25716A9D-BE2E-41DC-8743-77A4F946A745}" type="datetimeFigureOut">
              <a:rPr lang="en-IN" smtClean="0"/>
              <a:t>21-06-2024</a:t>
            </a:fld>
            <a:endParaRPr lang="en-IN"/>
          </a:p>
        </p:txBody>
      </p:sp>
      <p:sp>
        <p:nvSpPr>
          <p:cNvPr id="8" name="Footer Placeholder 7">
            <a:extLst>
              <a:ext uri="{FF2B5EF4-FFF2-40B4-BE49-F238E27FC236}">
                <a16:creationId xmlns:a16="http://schemas.microsoft.com/office/drawing/2014/main" id="{B98367F5-F715-7F46-F43D-92A7C7097D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4F6A888-6CC1-0C0F-2EB3-C826EED80175}"/>
              </a:ext>
            </a:extLst>
          </p:cNvPr>
          <p:cNvSpPr>
            <a:spLocks noGrp="1"/>
          </p:cNvSpPr>
          <p:nvPr>
            <p:ph type="sldNum" sz="quarter" idx="12"/>
          </p:nvPr>
        </p:nvSpPr>
        <p:spPr/>
        <p:txBody>
          <a:bodyPr/>
          <a:lstStyle/>
          <a:p>
            <a:fld id="{191FFA73-ABB7-4755-9D3C-27877470F391}" type="slidenum">
              <a:rPr lang="en-IN" smtClean="0"/>
              <a:t>‹#›</a:t>
            </a:fld>
            <a:endParaRPr lang="en-IN"/>
          </a:p>
        </p:txBody>
      </p:sp>
    </p:spTree>
    <p:extLst>
      <p:ext uri="{BB962C8B-B14F-4D97-AF65-F5344CB8AC3E}">
        <p14:creationId xmlns:p14="http://schemas.microsoft.com/office/powerpoint/2010/main" val="19339268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EDA23-5557-555D-714A-B78FED4FFE6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EE58FA-0C3B-2666-ED56-A7496349BA2C}"/>
              </a:ext>
            </a:extLst>
          </p:cNvPr>
          <p:cNvSpPr>
            <a:spLocks noGrp="1"/>
          </p:cNvSpPr>
          <p:nvPr>
            <p:ph type="dt" sz="half" idx="10"/>
          </p:nvPr>
        </p:nvSpPr>
        <p:spPr/>
        <p:txBody>
          <a:bodyPr/>
          <a:lstStyle/>
          <a:p>
            <a:fld id="{25716A9D-BE2E-41DC-8743-77A4F946A745}" type="datetimeFigureOut">
              <a:rPr lang="en-IN" smtClean="0"/>
              <a:t>21-06-2024</a:t>
            </a:fld>
            <a:endParaRPr lang="en-IN"/>
          </a:p>
        </p:txBody>
      </p:sp>
      <p:sp>
        <p:nvSpPr>
          <p:cNvPr id="4" name="Footer Placeholder 3">
            <a:extLst>
              <a:ext uri="{FF2B5EF4-FFF2-40B4-BE49-F238E27FC236}">
                <a16:creationId xmlns:a16="http://schemas.microsoft.com/office/drawing/2014/main" id="{ACB3E36F-1FE0-EB30-FD0E-528D2F8A5C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66F673-D991-79D9-8D84-5142694235B7}"/>
              </a:ext>
            </a:extLst>
          </p:cNvPr>
          <p:cNvSpPr>
            <a:spLocks noGrp="1"/>
          </p:cNvSpPr>
          <p:nvPr>
            <p:ph type="sldNum" sz="quarter" idx="12"/>
          </p:nvPr>
        </p:nvSpPr>
        <p:spPr/>
        <p:txBody>
          <a:bodyPr/>
          <a:lstStyle/>
          <a:p>
            <a:fld id="{191FFA73-ABB7-4755-9D3C-27877470F391}" type="slidenum">
              <a:rPr lang="en-IN" smtClean="0"/>
              <a:t>‹#›</a:t>
            </a:fld>
            <a:endParaRPr lang="en-IN"/>
          </a:p>
        </p:txBody>
      </p:sp>
    </p:spTree>
    <p:extLst>
      <p:ext uri="{BB962C8B-B14F-4D97-AF65-F5344CB8AC3E}">
        <p14:creationId xmlns:p14="http://schemas.microsoft.com/office/powerpoint/2010/main" val="20723354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D5CBE4-C370-AFE3-B0AA-FDDBC5B88228}"/>
              </a:ext>
            </a:extLst>
          </p:cNvPr>
          <p:cNvSpPr>
            <a:spLocks noGrp="1"/>
          </p:cNvSpPr>
          <p:nvPr>
            <p:ph type="dt" sz="half" idx="10"/>
          </p:nvPr>
        </p:nvSpPr>
        <p:spPr/>
        <p:txBody>
          <a:bodyPr/>
          <a:lstStyle/>
          <a:p>
            <a:fld id="{25716A9D-BE2E-41DC-8743-77A4F946A745}" type="datetimeFigureOut">
              <a:rPr lang="en-IN" smtClean="0"/>
              <a:t>21-06-2024</a:t>
            </a:fld>
            <a:endParaRPr lang="en-IN"/>
          </a:p>
        </p:txBody>
      </p:sp>
      <p:sp>
        <p:nvSpPr>
          <p:cNvPr id="3" name="Footer Placeholder 2">
            <a:extLst>
              <a:ext uri="{FF2B5EF4-FFF2-40B4-BE49-F238E27FC236}">
                <a16:creationId xmlns:a16="http://schemas.microsoft.com/office/drawing/2014/main" id="{6A498829-B84F-A759-74AC-562FC82AD2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EF9D68A-0D1B-EF15-778C-8628CC33AD2F}"/>
              </a:ext>
            </a:extLst>
          </p:cNvPr>
          <p:cNvSpPr>
            <a:spLocks noGrp="1"/>
          </p:cNvSpPr>
          <p:nvPr>
            <p:ph type="sldNum" sz="quarter" idx="12"/>
          </p:nvPr>
        </p:nvSpPr>
        <p:spPr/>
        <p:txBody>
          <a:bodyPr/>
          <a:lstStyle/>
          <a:p>
            <a:fld id="{191FFA73-ABB7-4755-9D3C-27877470F391}" type="slidenum">
              <a:rPr lang="en-IN" smtClean="0"/>
              <a:t>‹#›</a:t>
            </a:fld>
            <a:endParaRPr lang="en-IN"/>
          </a:p>
        </p:txBody>
      </p:sp>
    </p:spTree>
    <p:extLst>
      <p:ext uri="{BB962C8B-B14F-4D97-AF65-F5344CB8AC3E}">
        <p14:creationId xmlns:p14="http://schemas.microsoft.com/office/powerpoint/2010/main" val="57476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5B11-3DCE-D715-946C-FD1AE31EE22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C914C2-B4D8-36D4-A7B5-8545F09C0EC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B58F68-252F-4151-DE7F-365DF79F11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4FEA33-F6FD-E40B-1FFA-86756FB5B28A}"/>
              </a:ext>
            </a:extLst>
          </p:cNvPr>
          <p:cNvSpPr>
            <a:spLocks noGrp="1"/>
          </p:cNvSpPr>
          <p:nvPr>
            <p:ph type="dt" sz="half" idx="10"/>
          </p:nvPr>
        </p:nvSpPr>
        <p:spPr/>
        <p:txBody>
          <a:bodyPr/>
          <a:lstStyle/>
          <a:p>
            <a:fld id="{25716A9D-BE2E-41DC-8743-77A4F946A745}" type="datetimeFigureOut">
              <a:rPr lang="en-IN" smtClean="0"/>
              <a:t>21-06-2024</a:t>
            </a:fld>
            <a:endParaRPr lang="en-IN"/>
          </a:p>
        </p:txBody>
      </p:sp>
      <p:sp>
        <p:nvSpPr>
          <p:cNvPr id="6" name="Footer Placeholder 5">
            <a:extLst>
              <a:ext uri="{FF2B5EF4-FFF2-40B4-BE49-F238E27FC236}">
                <a16:creationId xmlns:a16="http://schemas.microsoft.com/office/drawing/2014/main" id="{130F70E2-1B70-38DD-7511-85E7CD28DB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1649D1-774C-0C68-EDEC-70A83BF5A271}"/>
              </a:ext>
            </a:extLst>
          </p:cNvPr>
          <p:cNvSpPr>
            <a:spLocks noGrp="1"/>
          </p:cNvSpPr>
          <p:nvPr>
            <p:ph type="sldNum" sz="quarter" idx="12"/>
          </p:nvPr>
        </p:nvSpPr>
        <p:spPr/>
        <p:txBody>
          <a:bodyPr/>
          <a:lstStyle/>
          <a:p>
            <a:fld id="{191FFA73-ABB7-4755-9D3C-27877470F391}" type="slidenum">
              <a:rPr lang="en-IN" smtClean="0"/>
              <a:t>‹#›</a:t>
            </a:fld>
            <a:endParaRPr lang="en-IN"/>
          </a:p>
        </p:txBody>
      </p:sp>
    </p:spTree>
    <p:extLst>
      <p:ext uri="{BB962C8B-B14F-4D97-AF65-F5344CB8AC3E}">
        <p14:creationId xmlns:p14="http://schemas.microsoft.com/office/powerpoint/2010/main" val="26144801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6F3B1-51BE-4713-F2D1-5B8E249793F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26E770-9195-6D9A-803E-366BE5C4D6C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B681CD1E-D098-7D36-1744-1D60C74AEB3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88D6369-F8BA-AD29-CD52-6F31FEB65ABB}"/>
              </a:ext>
            </a:extLst>
          </p:cNvPr>
          <p:cNvSpPr>
            <a:spLocks noGrp="1"/>
          </p:cNvSpPr>
          <p:nvPr>
            <p:ph type="dt" sz="half" idx="10"/>
          </p:nvPr>
        </p:nvSpPr>
        <p:spPr/>
        <p:txBody>
          <a:bodyPr/>
          <a:lstStyle/>
          <a:p>
            <a:fld id="{25716A9D-BE2E-41DC-8743-77A4F946A745}" type="datetimeFigureOut">
              <a:rPr lang="en-IN" smtClean="0"/>
              <a:t>21-06-2024</a:t>
            </a:fld>
            <a:endParaRPr lang="en-IN"/>
          </a:p>
        </p:txBody>
      </p:sp>
      <p:sp>
        <p:nvSpPr>
          <p:cNvPr id="6" name="Footer Placeholder 5">
            <a:extLst>
              <a:ext uri="{FF2B5EF4-FFF2-40B4-BE49-F238E27FC236}">
                <a16:creationId xmlns:a16="http://schemas.microsoft.com/office/drawing/2014/main" id="{87775F53-1887-062C-D3C2-3806E01AE3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520D5A-8747-72A3-1649-ECCD468921AE}"/>
              </a:ext>
            </a:extLst>
          </p:cNvPr>
          <p:cNvSpPr>
            <a:spLocks noGrp="1"/>
          </p:cNvSpPr>
          <p:nvPr>
            <p:ph type="sldNum" sz="quarter" idx="12"/>
          </p:nvPr>
        </p:nvSpPr>
        <p:spPr/>
        <p:txBody>
          <a:bodyPr/>
          <a:lstStyle/>
          <a:p>
            <a:fld id="{191FFA73-ABB7-4755-9D3C-27877470F391}" type="slidenum">
              <a:rPr lang="en-IN" smtClean="0"/>
              <a:t>‹#›</a:t>
            </a:fld>
            <a:endParaRPr lang="en-IN"/>
          </a:p>
        </p:txBody>
      </p:sp>
    </p:spTree>
    <p:extLst>
      <p:ext uri="{BB962C8B-B14F-4D97-AF65-F5344CB8AC3E}">
        <p14:creationId xmlns:p14="http://schemas.microsoft.com/office/powerpoint/2010/main" val="102068341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09EDC4-52CF-2664-F6BD-AA73034AB95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C981BD-002E-41F9-D4FD-E4F6AC57B74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491FC1-04F7-A1B6-5ECE-2BFD3DF9248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5716A9D-BE2E-41DC-8743-77A4F946A745}" type="datetimeFigureOut">
              <a:rPr lang="en-IN" smtClean="0"/>
              <a:t>21-06-2024</a:t>
            </a:fld>
            <a:endParaRPr lang="en-IN"/>
          </a:p>
        </p:txBody>
      </p:sp>
      <p:sp>
        <p:nvSpPr>
          <p:cNvPr id="5" name="Footer Placeholder 4">
            <a:extLst>
              <a:ext uri="{FF2B5EF4-FFF2-40B4-BE49-F238E27FC236}">
                <a16:creationId xmlns:a16="http://schemas.microsoft.com/office/drawing/2014/main" id="{CD61B46D-AA6C-9A55-14C8-AFB269A0994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96A54C-EC12-F944-4997-E163AC7FACF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91FFA73-ABB7-4755-9D3C-27877470F391}" type="slidenum">
              <a:rPr lang="en-IN" smtClean="0"/>
              <a:t>‹#›</a:t>
            </a:fld>
            <a:endParaRPr lang="en-IN"/>
          </a:p>
        </p:txBody>
      </p:sp>
    </p:spTree>
    <p:extLst>
      <p:ext uri="{BB962C8B-B14F-4D97-AF65-F5344CB8AC3E}">
        <p14:creationId xmlns:p14="http://schemas.microsoft.com/office/powerpoint/2010/main" val="160002128"/>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png"/><Relationship Id="rId5" Type="http://schemas.microsoft.com/office/2017/06/relationships/model3d" Target="../media/model3d2.glb"/><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1"/>
        <p:cNvGrpSpPr/>
        <p:nvPr/>
      </p:nvGrpSpPr>
      <p:grpSpPr>
        <a:xfrm>
          <a:off x="0" y="0"/>
          <a:ext cx="0" cy="0"/>
          <a:chOff x="0" y="0"/>
          <a:chExt cx="0" cy="0"/>
        </a:xfrm>
      </p:grpSpPr>
      <p:sp>
        <p:nvSpPr>
          <p:cNvPr id="3" name="Title 2"/>
          <p:cNvSpPr>
            <a:spLocks noGrp="1"/>
          </p:cNvSpPr>
          <p:nvPr>
            <p:ph type="ctrTitle"/>
          </p:nvPr>
        </p:nvSpPr>
        <p:spPr>
          <a:xfrm>
            <a:off x="1541813" y="1705248"/>
            <a:ext cx="6060374" cy="1733005"/>
          </a:xfrm>
        </p:spPr>
        <p:txBody>
          <a:bodyPr>
            <a:normAutofit fontScale="90000"/>
          </a:bodyPr>
          <a:lstStyle/>
          <a:p>
            <a:r>
              <a:rPr lang="en-US" dirty="0">
                <a:solidFill>
                  <a:schemeClr val="accent2"/>
                </a:solidFill>
              </a:rPr>
              <a:t>Tata Data Visualization: Empowering Business with Effective Insights</a:t>
            </a:r>
          </a:p>
        </p:txBody>
      </p:sp>
      <p:sp>
        <p:nvSpPr>
          <p:cNvPr id="5" name="TextBox 4"/>
          <p:cNvSpPr txBox="1"/>
          <p:nvPr/>
        </p:nvSpPr>
        <p:spPr>
          <a:xfrm>
            <a:off x="7270653" y="4367368"/>
            <a:ext cx="1873347" cy="600164"/>
          </a:xfrm>
          <a:prstGeom prst="rect">
            <a:avLst/>
          </a:prstGeom>
          <a:noFill/>
        </p:spPr>
        <p:txBody>
          <a:bodyPr wrap="square" rtlCol="0">
            <a:noAutofit/>
          </a:bodyPr>
          <a:lstStyle/>
          <a:p>
            <a:r>
              <a:rPr lang="en-US" sz="1100" dirty="0">
                <a:solidFill>
                  <a:schemeClr val="accent2"/>
                </a:solidFill>
              </a:rPr>
              <a:t>Prepared by:</a:t>
            </a:r>
          </a:p>
          <a:p>
            <a:r>
              <a:rPr lang="en-US" sz="1100" dirty="0">
                <a:solidFill>
                  <a:schemeClr val="accent2"/>
                </a:solidFill>
              </a:rPr>
              <a:t>Ayaan Dwivedi, Data Analyst</a:t>
            </a:r>
          </a:p>
          <a:p>
            <a:r>
              <a:rPr lang="en-US" sz="1100" dirty="0">
                <a:solidFill>
                  <a:schemeClr val="accent2"/>
                </a:solidFill>
              </a:rPr>
              <a:t>Tata Inc.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99"/>
        <p:cNvGrpSpPr/>
        <p:nvPr/>
      </p:nvGrpSpPr>
      <p:grpSpPr>
        <a:xfrm>
          <a:off x="0" y="0"/>
          <a:ext cx="0" cy="0"/>
          <a:chOff x="0" y="0"/>
          <a:chExt cx="0" cy="0"/>
        </a:xfrm>
      </p:grpSpPr>
      <p:sp>
        <p:nvSpPr>
          <p:cNvPr id="3" name="TextBox 2"/>
          <p:cNvSpPr txBox="1"/>
          <p:nvPr/>
        </p:nvSpPr>
        <p:spPr>
          <a:xfrm>
            <a:off x="2348346" y="2110085"/>
            <a:ext cx="4447309" cy="923330"/>
          </a:xfrm>
          <a:prstGeom prst="rect">
            <a:avLst/>
          </a:prstGeom>
          <a:solidFill>
            <a:schemeClr val="bg2"/>
          </a:solidFill>
        </p:spPr>
        <p:txBody>
          <a:bodyPr wrap="square" rtlCol="0">
            <a:spAutoFit/>
          </a:bodyPr>
          <a:lstStyle/>
          <a:p>
            <a:pPr algn="ctr"/>
            <a:r>
              <a:rPr lang="en-US" sz="5400" dirty="0">
                <a:solidFill>
                  <a:schemeClr val="bg2">
                    <a:lumMod val="10000"/>
                  </a:schemeClr>
                </a:solidFill>
                <a:latin typeface="Abadi" panose="020B0604020104020204" pitchFamily="34" charset="0"/>
              </a:rPr>
              <a:t>THANK YOU</a:t>
            </a:r>
          </a:p>
        </p:txBody>
      </p:sp>
    </p:spTree>
    <p:extLst>
      <p:ext uri="{BB962C8B-B14F-4D97-AF65-F5344CB8AC3E}">
        <p14:creationId xmlns:p14="http://schemas.microsoft.com/office/powerpoint/2010/main" val="268882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9"/>
        <p:cNvGrpSpPr/>
        <p:nvPr/>
      </p:nvGrpSpPr>
      <p:grpSpPr>
        <a:xfrm>
          <a:off x="0" y="0"/>
          <a:ext cx="0" cy="0"/>
          <a:chOff x="0" y="0"/>
          <a:chExt cx="0" cy="0"/>
        </a:xfrm>
      </p:grpSpPr>
      <p:sp>
        <p:nvSpPr>
          <p:cNvPr id="4" name="TextBox 3"/>
          <p:cNvSpPr txBox="1"/>
          <p:nvPr/>
        </p:nvSpPr>
        <p:spPr>
          <a:xfrm>
            <a:off x="2197448" y="226650"/>
            <a:ext cx="3331874" cy="646331"/>
          </a:xfrm>
          <a:prstGeom prst="rect">
            <a:avLst/>
          </a:prstGeom>
          <a:solidFill>
            <a:schemeClr val="bg2"/>
          </a:solidFill>
        </p:spPr>
        <p:txBody>
          <a:bodyPr wrap="none" rtlCol="0">
            <a:spAutoFit/>
          </a:bodyPr>
          <a:lstStyle/>
          <a:p>
            <a:r>
              <a:rPr lang="en-US" sz="3600" b="1" dirty="0">
                <a:solidFill>
                  <a:schemeClr val="bg2">
                    <a:lumMod val="10000"/>
                  </a:schemeClr>
                </a:solidFill>
              </a:rPr>
              <a:t>Table of Content</a:t>
            </a:r>
          </a:p>
        </p:txBody>
      </p:sp>
      <p:sp>
        <p:nvSpPr>
          <p:cNvPr id="5" name="TextBox 4"/>
          <p:cNvSpPr txBox="1"/>
          <p:nvPr/>
        </p:nvSpPr>
        <p:spPr>
          <a:xfrm>
            <a:off x="2109127" y="1408320"/>
            <a:ext cx="4925746" cy="2950975"/>
          </a:xfrm>
          <a:prstGeom prst="rect">
            <a:avLst/>
          </a:prstGeom>
          <a:noFill/>
        </p:spPr>
        <p:txBody>
          <a:bodyPr wrap="square" rtlCol="0" anchor="ctr">
            <a:noAutofit/>
          </a:bodyPr>
          <a:lstStyle/>
          <a:p>
            <a:pPr marL="285750" indent="-285750">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Introduction</a:t>
            </a:r>
          </a:p>
          <a:p>
            <a:pPr marL="285750" indent="-285750">
              <a:buFont typeface="Arial" panose="020B0604020202020204" pitchFamily="34" charset="0"/>
              <a:buChar char="•"/>
            </a:pPr>
            <a:endParaRPr lang="en-US" dirty="0">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Thought Process</a:t>
            </a:r>
          </a:p>
          <a:p>
            <a:pPr marL="285750" indent="-285750">
              <a:buFont typeface="Arial" panose="020B0604020202020204" pitchFamily="34" charset="0"/>
              <a:buChar char="•"/>
            </a:pPr>
            <a:endParaRPr lang="en-US" dirty="0">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Revenue by Month, 2011</a:t>
            </a:r>
          </a:p>
          <a:p>
            <a:pPr marL="285750" indent="-285750">
              <a:buFont typeface="Arial" panose="020B0604020202020204" pitchFamily="34" charset="0"/>
              <a:buChar char="•"/>
            </a:pPr>
            <a:endParaRPr lang="en-US" dirty="0">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Top 10 Countries by Revenue and Their Quantities</a:t>
            </a:r>
          </a:p>
          <a:p>
            <a:pPr marL="285750" indent="-285750">
              <a:buFont typeface="Arial" panose="020B0604020202020204" pitchFamily="34" charset="0"/>
              <a:buChar char="•"/>
            </a:pPr>
            <a:endParaRPr lang="en-US" dirty="0">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Top 10 Customers by Revenue</a:t>
            </a:r>
          </a:p>
          <a:p>
            <a:pPr marL="285750" indent="-285750">
              <a:buFont typeface="Arial" panose="020B0604020202020204" pitchFamily="34" charset="0"/>
              <a:buChar char="•"/>
            </a:pPr>
            <a:endParaRPr lang="en-US" dirty="0">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Revenue by Country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9"/>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Percent sign">
                <a:extLst>
                  <a:ext uri="{FF2B5EF4-FFF2-40B4-BE49-F238E27FC236}">
                    <a16:creationId xmlns:a16="http://schemas.microsoft.com/office/drawing/2014/main" id="{F5730BB6-66AA-E685-449D-DE4404DC8BEF}"/>
                  </a:ext>
                </a:extLst>
              </p:cNvPr>
              <p:cNvGraphicFramePr>
                <a:graphicFrameLocks noChangeAspect="1"/>
              </p:cNvGraphicFramePr>
              <p:nvPr>
                <p:extLst>
                  <p:ext uri="{D42A27DB-BD31-4B8C-83A1-F6EECF244321}">
                    <p14:modId xmlns:p14="http://schemas.microsoft.com/office/powerpoint/2010/main" val="2801660781"/>
                  </p:ext>
                </p:extLst>
              </p:nvPr>
            </p:nvGraphicFramePr>
            <p:xfrm>
              <a:off x="7828116" y="171177"/>
              <a:ext cx="1151311" cy="1149199"/>
            </p:xfrm>
            <a:graphic>
              <a:graphicData uri="http://schemas.microsoft.com/office/drawing/2017/model3d">
                <am3d:model3d r:embed="rId3">
                  <am3d:spPr>
                    <a:xfrm>
                      <a:off x="0" y="0"/>
                      <a:ext cx="1151311" cy="1149199"/>
                    </a:xfrm>
                    <a:prstGeom prst="rect">
                      <a:avLst/>
                    </a:prstGeom>
                    <a:effectLst>
                      <a:outerShdw blurRad="1168400" dist="50800" dir="5400000" algn="ctr" rotWithShape="0">
                        <a:srgbClr val="000000">
                          <a:alpha val="2000"/>
                        </a:srgbClr>
                      </a:outerShdw>
                    </a:effectLst>
                  </am3d:spPr>
                  <am3d:camera>
                    <am3d:pos x="0" y="0" z="63658793"/>
                    <am3d:up dx="0" dy="36000000" dz="0"/>
                    <am3d:lookAt x="0" y="0" z="0"/>
                    <am3d:perspective fov="2700000"/>
                  </am3d:camera>
                  <am3d:trans>
                    <am3d:meterPerModelUnit n="3229708" d="1000000"/>
                    <am3d:preTrans dx="0" dy="-16364740" dz="5210"/>
                    <am3d:scale>
                      <am3d:sx n="1000000" d="1000000"/>
                      <am3d:sy n="1000000" d="1000000"/>
                      <am3d:sz n="1000000" d="1000000"/>
                    </am3d:scale>
                    <am3d:rot ax="-4419" ay="1389036" az="-1735"/>
                    <am3d:postTrans dx="0" dy="0" dz="0"/>
                  </am3d:trans>
                  <am3d:raster rName="Office3DRenderer" rVer="16.0.8326">
                    <am3d:blip r:embed="rId4"/>
                  </am3d:raster>
                  <am3d:objViewport viewportSz="16145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ercent sign">
                <a:extLst>
                  <a:ext uri="{FF2B5EF4-FFF2-40B4-BE49-F238E27FC236}">
                    <a16:creationId xmlns:a16="http://schemas.microsoft.com/office/drawing/2014/main" id="{F5730BB6-66AA-E685-449D-DE4404DC8BEF}"/>
                  </a:ext>
                </a:extLst>
              </p:cNvPr>
              <p:cNvPicPr>
                <a:picLocks noGrp="1" noRot="1" noChangeAspect="1" noMove="1" noResize="1" noEditPoints="1" noAdjustHandles="1" noChangeArrowheads="1" noChangeShapeType="1" noCrop="1"/>
              </p:cNvPicPr>
              <p:nvPr/>
            </p:nvPicPr>
            <p:blipFill>
              <a:blip r:embed="rId4"/>
              <a:stretch>
                <a:fillRect/>
              </a:stretch>
            </p:blipFill>
            <p:spPr>
              <a:xfrm>
                <a:off x="7828116" y="171177"/>
                <a:ext cx="1151311" cy="1149199"/>
              </a:xfrm>
              <a:prstGeom prst="rect">
                <a:avLst/>
              </a:prstGeom>
              <a:effectLst>
                <a:outerShdw blurRad="1168400" dist="50800" dir="5400000" algn="ctr" rotWithShape="0">
                  <a:srgbClr val="000000">
                    <a:alpha val="2000"/>
                  </a:srgbClr>
                </a:outerShdw>
              </a:effectLst>
            </p:spPr>
          </p:pic>
        </mc:Fallback>
      </mc:AlternateContent>
      <p:sp>
        <p:nvSpPr>
          <p:cNvPr id="6" name="Rectangle 5">
            <a:extLst>
              <a:ext uri="{FF2B5EF4-FFF2-40B4-BE49-F238E27FC236}">
                <a16:creationId xmlns:a16="http://schemas.microsoft.com/office/drawing/2014/main" id="{F5E1901E-DDC2-F319-C5B7-EB413AC671A5}"/>
              </a:ext>
            </a:extLst>
          </p:cNvPr>
          <p:cNvSpPr/>
          <p:nvPr/>
        </p:nvSpPr>
        <p:spPr>
          <a:xfrm>
            <a:off x="319314" y="1524000"/>
            <a:ext cx="8461829" cy="145142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496456" y="226750"/>
            <a:ext cx="4274458" cy="523220"/>
          </a:xfrm>
          <a:prstGeom prst="rect">
            <a:avLst/>
          </a:prstGeom>
          <a:solidFill>
            <a:schemeClr val="bg2"/>
          </a:solidFill>
        </p:spPr>
        <p:txBody>
          <a:bodyPr wrap="square" rtlCol="0" anchor="ctr">
            <a:spAutoFit/>
          </a:bodyPr>
          <a:lstStyle/>
          <a:p>
            <a:pPr algn="ctr"/>
            <a:r>
              <a:rPr lang="en-US" sz="2800" b="1" dirty="0">
                <a:solidFill>
                  <a:srgbClr val="0070C0"/>
                </a:solidFill>
              </a:rPr>
              <a:t>Introduction</a:t>
            </a:r>
          </a:p>
        </p:txBody>
      </p:sp>
      <p:sp>
        <p:nvSpPr>
          <p:cNvPr id="4" name="TextBox 3"/>
          <p:cNvSpPr txBox="1"/>
          <p:nvPr/>
        </p:nvSpPr>
        <p:spPr>
          <a:xfrm>
            <a:off x="580572" y="1694587"/>
            <a:ext cx="7823200" cy="1077218"/>
          </a:xfrm>
          <a:prstGeom prst="rect">
            <a:avLst/>
          </a:prstGeom>
          <a:noFill/>
        </p:spPr>
        <p:txBody>
          <a:bodyPr wrap="square" rtlCol="0">
            <a:spAutoFit/>
          </a:bodyPr>
          <a:lstStyle/>
          <a:p>
            <a:r>
              <a:rPr lang="en-US" sz="1600" b="1" dirty="0">
                <a:latin typeface="Abadi" panose="020B0604020104020204" pitchFamily="34" charset="0"/>
              </a:rPr>
              <a:t>My name is [Your Name], and today I'll be presenting the findings from our recent data analysis on [specific topic or dataset]. I will walk you through our entire process, from data loading and cleaning to the insights we've uncovered that directly address the questions you raised. Let's dive in.</a:t>
            </a:r>
            <a:endParaRPr lang="en-US" sz="1600" b="1" dirty="0">
              <a:solidFill>
                <a:schemeClr val="bg1"/>
              </a:solidFill>
              <a:latin typeface="Abadi" panose="020B0604020104020204" pitchFamily="34" charset="0"/>
            </a:endParaRPr>
          </a:p>
        </p:txBody>
      </p:sp>
      <mc:AlternateContent xmlns:mc="http://schemas.openxmlformats.org/markup-compatibility/2006">
        <mc:Choice xmlns:am3d="http://schemas.microsoft.com/office/drawing/2017/model3d" Requires="am3d">
          <p:graphicFrame>
            <p:nvGraphicFramePr>
              <p:cNvPr id="7" name="3D Model 6" descr="Upward Trend">
                <a:extLst>
                  <a:ext uri="{FF2B5EF4-FFF2-40B4-BE49-F238E27FC236}">
                    <a16:creationId xmlns:a16="http://schemas.microsoft.com/office/drawing/2014/main" id="{828121B5-33DC-85E8-2C28-BB05F96ED0F3}"/>
                  </a:ext>
                </a:extLst>
              </p:cNvPr>
              <p:cNvGraphicFramePr>
                <a:graphicFrameLocks noChangeAspect="1"/>
              </p:cNvGraphicFramePr>
              <p:nvPr>
                <p:extLst>
                  <p:ext uri="{D42A27DB-BD31-4B8C-83A1-F6EECF244321}">
                    <p14:modId xmlns:p14="http://schemas.microsoft.com/office/powerpoint/2010/main" val="4015403205"/>
                  </p:ext>
                </p:extLst>
              </p:nvPr>
            </p:nvGraphicFramePr>
            <p:xfrm>
              <a:off x="650727" y="2975429"/>
              <a:ext cx="2034415" cy="1956265"/>
            </p:xfrm>
            <a:graphic>
              <a:graphicData uri="http://schemas.microsoft.com/office/drawing/2017/model3d">
                <am3d:model3d r:embed="rId5">
                  <am3d:spPr>
                    <a:xfrm>
                      <a:off x="0" y="0"/>
                      <a:ext cx="2034415" cy="1956265"/>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x="-112325" ay="575611" az="-18725"/>
                    <am3d:postTrans dx="0" dy="0" dz="0"/>
                  </am3d:trans>
                  <am3d:raster rName="Office3DRenderer" rVer="16.0.8326">
                    <am3d:blip r:embed="rId6"/>
                  </am3d:raster>
                  <am3d:objViewport viewportSz="28307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Upward Trend">
                <a:extLst>
                  <a:ext uri="{FF2B5EF4-FFF2-40B4-BE49-F238E27FC236}">
                    <a16:creationId xmlns:a16="http://schemas.microsoft.com/office/drawing/2014/main" id="{828121B5-33DC-85E8-2C28-BB05F96ED0F3}"/>
                  </a:ext>
                </a:extLst>
              </p:cNvPr>
              <p:cNvPicPr>
                <a:picLocks noGrp="1" noRot="1" noChangeAspect="1" noMove="1" noResize="1" noEditPoints="1" noAdjustHandles="1" noChangeArrowheads="1" noChangeShapeType="1" noCrop="1"/>
              </p:cNvPicPr>
              <p:nvPr/>
            </p:nvPicPr>
            <p:blipFill>
              <a:blip r:embed="rId6"/>
              <a:stretch>
                <a:fillRect/>
              </a:stretch>
            </p:blipFill>
            <p:spPr>
              <a:xfrm>
                <a:off x="650727" y="2975429"/>
                <a:ext cx="2034415" cy="1956265"/>
              </a:xfrm>
              <a:prstGeom prst="rect">
                <a:avLst/>
              </a:prstGeom>
            </p:spPr>
          </p:pic>
        </mc:Fallback>
      </mc:AlternateContent>
    </p:spTree>
    <p:extLst>
      <p:ext uri="{BB962C8B-B14F-4D97-AF65-F5344CB8AC3E}">
        <p14:creationId xmlns:p14="http://schemas.microsoft.com/office/powerpoint/2010/main" val="2797060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9"/>
        <p:cNvGrpSpPr/>
        <p:nvPr/>
      </p:nvGrpSpPr>
      <p:grpSpPr>
        <a:xfrm>
          <a:off x="0" y="0"/>
          <a:ext cx="0" cy="0"/>
          <a:chOff x="0" y="0"/>
          <a:chExt cx="0" cy="0"/>
        </a:xfrm>
      </p:grpSpPr>
      <p:sp>
        <p:nvSpPr>
          <p:cNvPr id="4" name="Rectangle 3">
            <a:extLst>
              <a:ext uri="{FF2B5EF4-FFF2-40B4-BE49-F238E27FC236}">
                <a16:creationId xmlns:a16="http://schemas.microsoft.com/office/drawing/2014/main" id="{88F7DB17-D0E8-8762-9B56-37A53EF6686A}"/>
              </a:ext>
            </a:extLst>
          </p:cNvPr>
          <p:cNvSpPr/>
          <p:nvPr/>
        </p:nvSpPr>
        <p:spPr>
          <a:xfrm>
            <a:off x="508000" y="1611086"/>
            <a:ext cx="8215086" cy="1966685"/>
          </a:xfrm>
          <a:prstGeom prst="rect">
            <a:avLst/>
          </a:prstGeom>
          <a:solidFill>
            <a:schemeClr val="accent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677887" y="394854"/>
            <a:ext cx="4078514" cy="523220"/>
          </a:xfrm>
          <a:prstGeom prst="rect">
            <a:avLst/>
          </a:prstGeom>
          <a:solidFill>
            <a:schemeClr val="bg2"/>
          </a:solidFill>
        </p:spPr>
        <p:txBody>
          <a:bodyPr wrap="square" rtlCol="0">
            <a:spAutoFit/>
          </a:bodyPr>
          <a:lstStyle/>
          <a:p>
            <a:pPr algn="ctr"/>
            <a:r>
              <a:rPr lang="en-US" sz="2800" b="1" dirty="0">
                <a:solidFill>
                  <a:schemeClr val="bg2">
                    <a:lumMod val="10000"/>
                  </a:schemeClr>
                </a:solidFill>
                <a:latin typeface="Abadi" panose="020B0604020104020204" pitchFamily="34" charset="0"/>
              </a:rPr>
              <a:t>Thought Process</a:t>
            </a:r>
          </a:p>
        </p:txBody>
      </p:sp>
      <p:sp>
        <p:nvSpPr>
          <p:cNvPr id="3" name="TextBox 2"/>
          <p:cNvSpPr txBox="1"/>
          <p:nvPr/>
        </p:nvSpPr>
        <p:spPr>
          <a:xfrm>
            <a:off x="1070913" y="1781629"/>
            <a:ext cx="6920345" cy="1477328"/>
          </a:xfrm>
          <a:prstGeom prst="rect">
            <a:avLst/>
          </a:prstGeom>
          <a:noFill/>
        </p:spPr>
        <p:txBody>
          <a:bodyPr wrap="square" rtlCol="0" anchor="ctr">
            <a:spAutoFit/>
          </a:bodyPr>
          <a:lstStyle/>
          <a:p>
            <a:pPr algn="just"/>
            <a:r>
              <a:rPr lang="en-US" b="1" dirty="0"/>
              <a:t>To begin with, we loaded the dataset provided in Tableau, ensuring we performed a thorough data cleaning process. This included checking for any missing values, duplicates, and ensuring data consistency. By doing this, we ensured that our analysis was based on accurate and reliable data, giving us confidence in our insights</a:t>
            </a:r>
            <a:endParaRPr lang="en-US" b="1" dirty="0">
              <a:solidFill>
                <a:schemeClr val="bg1"/>
              </a:solidFill>
            </a:endParaRPr>
          </a:p>
        </p:txBody>
      </p:sp>
      <p:pic>
        <p:nvPicPr>
          <p:cNvPr id="14" name="Graphic 13" descr="Statistics with solid fill">
            <a:extLst>
              <a:ext uri="{FF2B5EF4-FFF2-40B4-BE49-F238E27FC236}">
                <a16:creationId xmlns:a16="http://schemas.microsoft.com/office/drawing/2014/main" id="{2E522EF5-A2F3-5FDE-3289-D35C665674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171" y="4225414"/>
            <a:ext cx="914400" cy="914400"/>
          </a:xfrm>
          <a:prstGeom prst="rect">
            <a:avLst/>
          </a:prstGeom>
        </p:spPr>
      </p:pic>
      <p:pic>
        <p:nvPicPr>
          <p:cNvPr id="16" name="Graphic 15" descr="Pie chart with solid fill">
            <a:extLst>
              <a:ext uri="{FF2B5EF4-FFF2-40B4-BE49-F238E27FC236}">
                <a16:creationId xmlns:a16="http://schemas.microsoft.com/office/drawing/2014/main" id="{C9C25533-53F9-D92E-9E12-87E831B3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13" y="4165229"/>
            <a:ext cx="914400" cy="914400"/>
          </a:xfrm>
          <a:prstGeom prst="rect">
            <a:avLst/>
          </a:prstGeom>
        </p:spPr>
      </p:pic>
      <p:pic>
        <p:nvPicPr>
          <p:cNvPr id="20" name="Graphic 19" descr="Database with solid fill">
            <a:extLst>
              <a:ext uri="{FF2B5EF4-FFF2-40B4-BE49-F238E27FC236}">
                <a16:creationId xmlns:a16="http://schemas.microsoft.com/office/drawing/2014/main" id="{C4D1A6EE-EC5E-1713-D4AB-AE71D5DD3B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32173" y="131621"/>
            <a:ext cx="914400" cy="914400"/>
          </a:xfrm>
          <a:prstGeom prst="rect">
            <a:avLst/>
          </a:prstGeom>
        </p:spPr>
      </p:pic>
      <p:pic>
        <p:nvPicPr>
          <p:cNvPr id="22" name="Graphic 21" descr="Bar chart with solid fill">
            <a:extLst>
              <a:ext uri="{FF2B5EF4-FFF2-40B4-BE49-F238E27FC236}">
                <a16:creationId xmlns:a16="http://schemas.microsoft.com/office/drawing/2014/main" id="{0540087E-742C-DFFB-8E1A-F32F4EE232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599" y="199264"/>
            <a:ext cx="914400" cy="914400"/>
          </a:xfrm>
          <a:prstGeom prst="rect">
            <a:avLst/>
          </a:prstGeom>
        </p:spPr>
      </p:pic>
      <p:pic>
        <p:nvPicPr>
          <p:cNvPr id="24" name="Graphic 23" descr="Business Growth with solid fill">
            <a:extLst>
              <a:ext uri="{FF2B5EF4-FFF2-40B4-BE49-F238E27FC236}">
                <a16:creationId xmlns:a16="http://schemas.microsoft.com/office/drawing/2014/main" id="{232DEF20-62ED-B563-58DA-E582A4BEF2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3200" y="3994564"/>
            <a:ext cx="914400" cy="914400"/>
          </a:xfrm>
          <a:prstGeom prst="rect">
            <a:avLst/>
          </a:prstGeom>
        </p:spPr>
      </p:pic>
    </p:spTree>
    <p:extLst>
      <p:ext uri="{BB962C8B-B14F-4D97-AF65-F5344CB8AC3E}">
        <p14:creationId xmlns:p14="http://schemas.microsoft.com/office/powerpoint/2010/main" val="3857511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77"/>
        <p:cNvGrpSpPr/>
        <p:nvPr/>
      </p:nvGrpSpPr>
      <p:grpSpPr>
        <a:xfrm>
          <a:off x="0" y="0"/>
          <a:ext cx="0" cy="0"/>
          <a:chOff x="0" y="0"/>
          <a:chExt cx="0" cy="0"/>
        </a:xfrm>
      </p:grpSpPr>
      <p:sp>
        <p:nvSpPr>
          <p:cNvPr id="11" name="TextBox 10"/>
          <p:cNvSpPr txBox="1"/>
          <p:nvPr/>
        </p:nvSpPr>
        <p:spPr>
          <a:xfrm>
            <a:off x="3126981" y="46749"/>
            <a:ext cx="2890038" cy="338554"/>
          </a:xfrm>
          <a:prstGeom prst="rect">
            <a:avLst/>
          </a:prstGeom>
          <a:solidFill>
            <a:schemeClr val="accent1"/>
          </a:solidFill>
        </p:spPr>
        <p:txBody>
          <a:bodyPr wrap="square" rtlCol="0">
            <a:spAutoFit/>
          </a:bodyPr>
          <a:lstStyle/>
          <a:p>
            <a:pPr algn="ctr"/>
            <a:r>
              <a:rPr lang="en-US" sz="1600" b="1" dirty="0">
                <a:solidFill>
                  <a:schemeClr val="bg2">
                    <a:lumMod val="10000"/>
                  </a:schemeClr>
                </a:solidFill>
                <a:latin typeface="Abadi" panose="020B0604020104020204" pitchFamily="34" charset="0"/>
              </a:rPr>
              <a:t>Revenue by Month, 2011</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1095" t="14664" r="14160" b="10333"/>
          <a:stretch/>
        </p:blipFill>
        <p:spPr>
          <a:xfrm>
            <a:off x="1221425" y="420499"/>
            <a:ext cx="6701151" cy="3782486"/>
          </a:xfrm>
          <a:prstGeom prst="rect">
            <a:avLst/>
          </a:prstGeom>
        </p:spPr>
      </p:pic>
      <p:sp>
        <p:nvSpPr>
          <p:cNvPr id="13" name="TextBox 12"/>
          <p:cNvSpPr txBox="1"/>
          <p:nvPr/>
        </p:nvSpPr>
        <p:spPr>
          <a:xfrm>
            <a:off x="400467" y="4264877"/>
            <a:ext cx="8343066" cy="807705"/>
          </a:xfrm>
          <a:prstGeom prst="rect">
            <a:avLst/>
          </a:prstGeom>
          <a:solidFill>
            <a:schemeClr val="accent5"/>
          </a:solidFill>
        </p:spPr>
        <p:txBody>
          <a:bodyPr wrap="square" rtlCol="0" anchor="ctr">
            <a:noAutofit/>
          </a:bodyPr>
          <a:lstStyle/>
          <a:p>
            <a:pPr marL="285750" indent="-285750" algn="just">
              <a:buClr>
                <a:schemeClr val="tx2"/>
              </a:buClr>
              <a:buFont typeface="Arial" panose="020B0604020202020204" pitchFamily="34" charset="0"/>
              <a:buChar char="•"/>
            </a:pPr>
            <a:r>
              <a:rPr lang="en-US" sz="1400" b="1" dirty="0"/>
              <a:t>The first 8 months had stable revenues, averaging $685,000. </a:t>
            </a:r>
          </a:p>
          <a:p>
            <a:pPr marL="285750" indent="-285750" algn="just">
              <a:buClr>
                <a:schemeClr val="tx2"/>
              </a:buClr>
              <a:buFont typeface="Arial" panose="020B0604020202020204" pitchFamily="34" charset="0"/>
              <a:buChar char="•"/>
            </a:pPr>
            <a:r>
              <a:rPr lang="en-US" sz="1400" b="1" dirty="0"/>
              <a:t>Revenue increased significantly from September, peaking at $1.51 million in November, demonstrating the impact of seasonality on sales</a:t>
            </a:r>
            <a:endParaRPr lang="en-US" sz="1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77"/>
        <p:cNvGrpSpPr/>
        <p:nvPr/>
      </p:nvGrpSpPr>
      <p:grpSpPr>
        <a:xfrm>
          <a:off x="0" y="0"/>
          <a:ext cx="0" cy="0"/>
          <a:chOff x="0" y="0"/>
          <a:chExt cx="0" cy="0"/>
        </a:xfrm>
      </p:grpSpPr>
      <p:sp>
        <p:nvSpPr>
          <p:cNvPr id="11" name="TextBox 10"/>
          <p:cNvSpPr txBox="1"/>
          <p:nvPr/>
        </p:nvSpPr>
        <p:spPr>
          <a:xfrm>
            <a:off x="1922242" y="46749"/>
            <a:ext cx="5299516" cy="338554"/>
          </a:xfrm>
          <a:prstGeom prst="rect">
            <a:avLst/>
          </a:prstGeom>
          <a:solidFill>
            <a:schemeClr val="accent1"/>
          </a:solidFill>
        </p:spPr>
        <p:txBody>
          <a:bodyPr wrap="square" rtlCol="0">
            <a:spAutoFit/>
          </a:bodyPr>
          <a:lstStyle/>
          <a:p>
            <a:pPr algn="ctr"/>
            <a:r>
              <a:rPr lang="en-US" sz="1600" b="1" dirty="0">
                <a:solidFill>
                  <a:schemeClr val="bg2">
                    <a:lumMod val="10000"/>
                  </a:schemeClr>
                </a:solidFill>
              </a:rPr>
              <a:t>Top 10 Countries by Revenue and their Quantity </a:t>
            </a:r>
          </a:p>
        </p:txBody>
      </p:sp>
      <p:sp>
        <p:nvSpPr>
          <p:cNvPr id="13" name="TextBox 12"/>
          <p:cNvSpPr txBox="1"/>
          <p:nvPr/>
        </p:nvSpPr>
        <p:spPr>
          <a:xfrm>
            <a:off x="400467" y="4238276"/>
            <a:ext cx="8343066" cy="847655"/>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400" b="1" dirty="0">
                <a:latin typeface="Abadi" panose="020B0604020104020204" pitchFamily="34" charset="0"/>
              </a:rPr>
              <a:t>The top 10 countries by revenue and quantities indicate high purchasing power. </a:t>
            </a:r>
          </a:p>
          <a:p>
            <a:pPr marL="171450" indent="-171450" algn="just">
              <a:buClr>
                <a:schemeClr val="tx2"/>
              </a:buClr>
              <a:buFont typeface="Arial" panose="020B0604020202020204" pitchFamily="34" charset="0"/>
              <a:buChar char="•"/>
            </a:pPr>
            <a:r>
              <a:rPr lang="en-US" sz="1400" b="1" dirty="0">
                <a:latin typeface="Abadi" panose="020B0604020104020204" pitchFamily="34" charset="0"/>
              </a:rPr>
              <a:t>These countries should be the focus of our marketing strategies to maximize revenue.</a:t>
            </a:r>
            <a:endParaRPr lang="en-US" sz="1400" b="1" dirty="0">
              <a:solidFill>
                <a:schemeClr val="bg1"/>
              </a:solidFill>
              <a:latin typeface="Abadi" panose="020B0604020104020204" pitchFamily="34"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022" t="14794" r="16350" b="10463"/>
          <a:stretch/>
        </p:blipFill>
        <p:spPr>
          <a:xfrm>
            <a:off x="1332081" y="433741"/>
            <a:ext cx="6479838" cy="3751141"/>
          </a:xfrm>
          <a:prstGeom prst="rect">
            <a:avLst/>
          </a:prstGeom>
        </p:spPr>
      </p:pic>
    </p:spTree>
    <p:extLst>
      <p:ext uri="{BB962C8B-B14F-4D97-AF65-F5344CB8AC3E}">
        <p14:creationId xmlns:p14="http://schemas.microsoft.com/office/powerpoint/2010/main" val="388542840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77"/>
        <p:cNvGrpSpPr/>
        <p:nvPr/>
      </p:nvGrpSpPr>
      <p:grpSpPr>
        <a:xfrm>
          <a:off x="0" y="0"/>
          <a:ext cx="0" cy="0"/>
          <a:chOff x="0" y="0"/>
          <a:chExt cx="0" cy="0"/>
        </a:xfrm>
      </p:grpSpPr>
      <p:sp>
        <p:nvSpPr>
          <p:cNvPr id="11" name="TextBox 10"/>
          <p:cNvSpPr txBox="1"/>
          <p:nvPr/>
        </p:nvSpPr>
        <p:spPr>
          <a:xfrm>
            <a:off x="2773235" y="46749"/>
            <a:ext cx="3597530" cy="338554"/>
          </a:xfrm>
          <a:prstGeom prst="rect">
            <a:avLst/>
          </a:prstGeom>
          <a:solidFill>
            <a:schemeClr val="accent1"/>
          </a:solidFill>
        </p:spPr>
        <p:txBody>
          <a:bodyPr wrap="square" rtlCol="0">
            <a:spAutoFit/>
          </a:bodyPr>
          <a:lstStyle/>
          <a:p>
            <a:pPr algn="ctr"/>
            <a:r>
              <a:rPr lang="en-US" sz="1600" b="1" dirty="0">
                <a:solidFill>
                  <a:schemeClr val="bg2">
                    <a:lumMod val="10000"/>
                  </a:schemeClr>
                </a:solidFill>
              </a:rPr>
              <a:t>Top 10 Customers by Revenue</a:t>
            </a:r>
          </a:p>
        </p:txBody>
      </p:sp>
      <p:sp>
        <p:nvSpPr>
          <p:cNvPr id="13" name="TextBox 12"/>
          <p:cNvSpPr txBox="1"/>
          <p:nvPr/>
        </p:nvSpPr>
        <p:spPr>
          <a:xfrm>
            <a:off x="400467" y="4172345"/>
            <a:ext cx="8343066" cy="866867"/>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200" b="1" dirty="0">
                <a:solidFill>
                  <a:schemeClr val="bg1"/>
                </a:solidFill>
                <a:latin typeface="Abadi" panose="020B0604020104020204" pitchFamily="34" charset="0"/>
              </a:rPr>
              <a:t>The chart shows that there is no major difference between the top 10 customers in terms of revenue generated.</a:t>
            </a:r>
          </a:p>
          <a:p>
            <a:pPr marL="171450" indent="-171450" algn="just">
              <a:buClr>
                <a:schemeClr val="tx2"/>
              </a:buClr>
              <a:buFont typeface="Arial" panose="020B0604020202020204" pitchFamily="34" charset="0"/>
              <a:buChar char="•"/>
            </a:pPr>
            <a:r>
              <a:rPr lang="en-US" sz="1200" b="1" dirty="0">
                <a:solidFill>
                  <a:schemeClr val="bg1"/>
                </a:solidFill>
                <a:latin typeface="Abadi" panose="020B0604020104020204" pitchFamily="34" charset="0"/>
              </a:rPr>
              <a:t>The average difference in revenue between the top 10 customers is 15.8%.</a:t>
            </a:r>
          </a:p>
          <a:p>
            <a:pPr marL="171450" indent="-171450" algn="just">
              <a:buClr>
                <a:schemeClr val="tx2"/>
              </a:buClr>
              <a:buFont typeface="Arial" panose="020B0604020202020204" pitchFamily="34" charset="0"/>
              <a:buChar char="•"/>
            </a:pPr>
            <a:r>
              <a:rPr lang="en-US" sz="1200" b="1" dirty="0">
                <a:solidFill>
                  <a:schemeClr val="bg1"/>
                </a:solidFill>
                <a:latin typeface="Abadi" panose="020B0604020104020204" pitchFamily="34" charset="0"/>
              </a:rPr>
              <a:t>The company can aim to strengthen the relationship with these customers to increase customer loyalty and retention, and ultimately drive more sales and revenue for the company</a:t>
            </a:r>
            <a:r>
              <a:rPr lang="en-US" sz="1100" dirty="0">
                <a:solidFill>
                  <a:schemeClr val="bg1"/>
                </a:solidFill>
              </a:rPr>
              <a: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949" t="14794" r="14379" b="10462"/>
          <a:stretch/>
        </p:blipFill>
        <p:spPr>
          <a:xfrm>
            <a:off x="1329815" y="466207"/>
            <a:ext cx="6484370" cy="3625234"/>
          </a:xfrm>
          <a:prstGeom prst="rect">
            <a:avLst/>
          </a:prstGeom>
        </p:spPr>
      </p:pic>
    </p:spTree>
    <p:extLst>
      <p:ext uri="{BB962C8B-B14F-4D97-AF65-F5344CB8AC3E}">
        <p14:creationId xmlns:p14="http://schemas.microsoft.com/office/powerpoint/2010/main" val="110255053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77"/>
        <p:cNvGrpSpPr/>
        <p:nvPr/>
      </p:nvGrpSpPr>
      <p:grpSpPr>
        <a:xfrm>
          <a:off x="0" y="0"/>
          <a:ext cx="0" cy="0"/>
          <a:chOff x="0" y="0"/>
          <a:chExt cx="0" cy="0"/>
        </a:xfrm>
      </p:grpSpPr>
      <p:sp>
        <p:nvSpPr>
          <p:cNvPr id="11" name="TextBox 10"/>
          <p:cNvSpPr txBox="1"/>
          <p:nvPr/>
        </p:nvSpPr>
        <p:spPr>
          <a:xfrm>
            <a:off x="2813282" y="20053"/>
            <a:ext cx="3517437" cy="400110"/>
          </a:xfrm>
          <a:prstGeom prst="rect">
            <a:avLst/>
          </a:prstGeom>
          <a:solidFill>
            <a:schemeClr val="accent1"/>
          </a:solidFill>
        </p:spPr>
        <p:txBody>
          <a:bodyPr wrap="square" rtlCol="0">
            <a:spAutoFit/>
          </a:bodyPr>
          <a:lstStyle/>
          <a:p>
            <a:pPr algn="ctr"/>
            <a:r>
              <a:rPr lang="en-US" sz="2000" b="1" dirty="0">
                <a:solidFill>
                  <a:schemeClr val="bg2">
                    <a:lumMod val="10000"/>
                  </a:schemeClr>
                </a:solidFill>
                <a:latin typeface="Abadi" panose="020B0604020104020204" pitchFamily="34" charset="0"/>
              </a:rPr>
              <a:t>Revenue by Country</a:t>
            </a:r>
          </a:p>
        </p:txBody>
      </p:sp>
      <p:sp>
        <p:nvSpPr>
          <p:cNvPr id="13" name="TextBox 12"/>
          <p:cNvSpPr txBox="1"/>
          <p:nvPr/>
        </p:nvSpPr>
        <p:spPr>
          <a:xfrm>
            <a:off x="400467" y="4267131"/>
            <a:ext cx="8343066" cy="865524"/>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100" b="1" dirty="0">
                <a:solidFill>
                  <a:schemeClr val="bg2">
                    <a:lumMod val="10000"/>
                  </a:schemeClr>
                </a:solidFill>
                <a:latin typeface="Abadi" panose="020B0604020104020204" pitchFamily="34" charset="0"/>
              </a:rPr>
              <a:t>The map chart concludes by comparing the places that have produced the greatest revenue to those that have not.</a:t>
            </a:r>
          </a:p>
          <a:p>
            <a:pPr marL="171450" indent="-171450" algn="just">
              <a:buClr>
                <a:schemeClr val="tx2"/>
              </a:buClr>
              <a:buFont typeface="Arial" panose="020B0604020202020204" pitchFamily="34" charset="0"/>
              <a:buChar char="•"/>
            </a:pPr>
            <a:r>
              <a:rPr lang="en-US" sz="1100" b="1" dirty="0">
                <a:solidFill>
                  <a:schemeClr val="bg2">
                    <a:lumMod val="10000"/>
                  </a:schemeClr>
                </a:solidFill>
                <a:latin typeface="Abadi" panose="020B0604020104020204" pitchFamily="34" charset="0"/>
              </a:rPr>
              <a:t>The map also reveals that the majority of sales occur only in the European zone, with only a small number in the American region</a:t>
            </a:r>
          </a:p>
          <a:p>
            <a:pPr marL="171450" indent="-171450" algn="just">
              <a:buClr>
                <a:schemeClr val="tx2"/>
              </a:buClr>
              <a:buFont typeface="Arial" panose="020B0604020202020204" pitchFamily="34" charset="0"/>
              <a:buChar char="•"/>
            </a:pPr>
            <a:r>
              <a:rPr lang="en-US" sz="1100" b="1" dirty="0">
                <a:solidFill>
                  <a:schemeClr val="bg2">
                    <a:lumMod val="10000"/>
                  </a:schemeClr>
                </a:solidFill>
                <a:latin typeface="Abadi" panose="020B0604020104020204" pitchFamily="34" charset="0"/>
              </a:rPr>
              <a:t>Along with Russia, there is no market for the items in Africa or Asia.</a:t>
            </a:r>
          </a:p>
          <a:p>
            <a:pPr marL="171450" indent="-171450" algn="just">
              <a:buClr>
                <a:schemeClr val="tx2"/>
              </a:buClr>
              <a:buFont typeface="Arial" panose="020B0604020202020204" pitchFamily="34" charset="0"/>
              <a:buChar char="•"/>
            </a:pPr>
            <a:r>
              <a:rPr lang="en-US" sz="1100" b="1" dirty="0">
                <a:solidFill>
                  <a:schemeClr val="bg2">
                    <a:lumMod val="10000"/>
                  </a:schemeClr>
                </a:solidFill>
                <a:latin typeface="Abadi" panose="020B0604020104020204" pitchFamily="34" charset="0"/>
              </a:rPr>
              <a:t>The company can concentrate on the European market more and dive deeper into countries in the region to come up with strategies that will maximize sales from each country in the region alongside Australia and Japan.</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094" t="14794" r="19562" b="10461"/>
          <a:stretch/>
        </p:blipFill>
        <p:spPr>
          <a:xfrm>
            <a:off x="1830732" y="382825"/>
            <a:ext cx="5482536" cy="3884305"/>
          </a:xfrm>
          <a:prstGeom prst="rect">
            <a:avLst/>
          </a:prstGeom>
        </p:spPr>
      </p:pic>
    </p:spTree>
    <p:extLst>
      <p:ext uri="{BB962C8B-B14F-4D97-AF65-F5344CB8AC3E}">
        <p14:creationId xmlns:p14="http://schemas.microsoft.com/office/powerpoint/2010/main" val="1865401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99"/>
        <p:cNvGrpSpPr/>
        <p:nvPr/>
      </p:nvGrpSpPr>
      <p:grpSpPr>
        <a:xfrm>
          <a:off x="0" y="0"/>
          <a:ext cx="0" cy="0"/>
          <a:chOff x="0" y="0"/>
          <a:chExt cx="0" cy="0"/>
        </a:xfrm>
      </p:grpSpPr>
      <p:sp>
        <p:nvSpPr>
          <p:cNvPr id="5" name="TextBox 4"/>
          <p:cNvSpPr txBox="1"/>
          <p:nvPr/>
        </p:nvSpPr>
        <p:spPr>
          <a:xfrm>
            <a:off x="3370599" y="46723"/>
            <a:ext cx="2402802" cy="400110"/>
          </a:xfrm>
          <a:prstGeom prst="rect">
            <a:avLst/>
          </a:prstGeom>
          <a:solidFill>
            <a:schemeClr val="bg2"/>
          </a:solidFill>
        </p:spPr>
        <p:txBody>
          <a:bodyPr wrap="square" rtlCol="0">
            <a:spAutoFit/>
          </a:bodyPr>
          <a:lstStyle/>
          <a:p>
            <a:pPr algn="ctr"/>
            <a:r>
              <a:rPr lang="en-US" sz="2000" b="1" dirty="0">
                <a:solidFill>
                  <a:schemeClr val="bg2">
                    <a:lumMod val="10000"/>
                  </a:schemeClr>
                </a:solidFill>
                <a:latin typeface="Abadi" panose="020B0604020104020204" pitchFamily="34" charset="0"/>
              </a:rPr>
              <a:t>Recommendations</a:t>
            </a:r>
          </a:p>
        </p:txBody>
      </p:sp>
      <p:sp>
        <p:nvSpPr>
          <p:cNvPr id="6" name="TextBox 5"/>
          <p:cNvSpPr txBox="1"/>
          <p:nvPr/>
        </p:nvSpPr>
        <p:spPr>
          <a:xfrm>
            <a:off x="1231437" y="467211"/>
            <a:ext cx="6681127" cy="4625396"/>
          </a:xfrm>
          <a:prstGeom prst="rect">
            <a:avLst/>
          </a:prstGeom>
          <a:solidFill>
            <a:schemeClr val="accent5"/>
          </a:solidFill>
        </p:spPr>
        <p:txBody>
          <a:bodyPr wrap="square" rtlCol="0" anchor="ctr">
            <a:noAutofit/>
          </a:bodyPr>
          <a:lstStyle/>
          <a:p>
            <a:pPr marL="285750" indent="-285750" algn="just">
              <a:buClr>
                <a:schemeClr val="bg1"/>
              </a:buClr>
              <a:buFont typeface="Arial" panose="020B0604020202020204" pitchFamily="34" charset="0"/>
              <a:buChar char="•"/>
            </a:pPr>
            <a:endParaRPr lang="en-US" sz="1600" dirty="0">
              <a:solidFill>
                <a:schemeClr val="bg1"/>
              </a:solidFill>
            </a:endParaRPr>
          </a:p>
        </p:txBody>
      </p:sp>
      <p:sp>
        <p:nvSpPr>
          <p:cNvPr id="8" name="Rectangle 7">
            <a:extLst>
              <a:ext uri="{FF2B5EF4-FFF2-40B4-BE49-F238E27FC236}">
                <a16:creationId xmlns:a16="http://schemas.microsoft.com/office/drawing/2014/main" id="{20241C18-2A77-0C28-2D16-58042C764833}"/>
              </a:ext>
            </a:extLst>
          </p:cNvPr>
          <p:cNvSpPr/>
          <p:nvPr/>
        </p:nvSpPr>
        <p:spPr>
          <a:xfrm>
            <a:off x="1603829" y="836543"/>
            <a:ext cx="5936342" cy="361934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bg2">
                    <a:lumMod val="10000"/>
                  </a:schemeClr>
                </a:solidFill>
                <a:latin typeface="Abadi" panose="020B0604020104020204" pitchFamily="34" charset="0"/>
              </a:rPr>
              <a:t>When demand for certain products increases, the corporation should develop tactics to maximize sales by stockpiling and promoting seasonal products.</a:t>
            </a:r>
          </a:p>
          <a:p>
            <a:pPr marL="171450" indent="-171450">
              <a:buFont typeface="Arial" panose="020B0604020202020204" pitchFamily="34" charset="0"/>
              <a:buChar char="•"/>
            </a:pPr>
            <a:endParaRPr lang="en-US" sz="1200" dirty="0">
              <a:solidFill>
                <a:schemeClr val="bg2">
                  <a:lumMod val="10000"/>
                </a:schemeClr>
              </a:solidFill>
              <a:latin typeface="Abadi" panose="020B0604020104020204" pitchFamily="34" charset="0"/>
            </a:endParaRPr>
          </a:p>
          <a:p>
            <a:pPr marL="171450" indent="-171450">
              <a:buFont typeface="Arial" panose="020B0604020202020204" pitchFamily="34" charset="0"/>
              <a:buChar char="•"/>
            </a:pPr>
            <a:r>
              <a:rPr lang="en-US" sz="1200" dirty="0">
                <a:solidFill>
                  <a:schemeClr val="bg2">
                    <a:lumMod val="10000"/>
                  </a:schemeClr>
                </a:solidFill>
                <a:latin typeface="Abadi" panose="020B0604020104020204" pitchFamily="34" charset="0"/>
              </a:rPr>
              <a:t>To develop marketing strategies for products that are often in high demand during months with poor sales, the corporation should do a more thorough examination of these products.</a:t>
            </a:r>
          </a:p>
          <a:p>
            <a:pPr marL="171450" indent="-171450">
              <a:buFont typeface="Arial" panose="020B0604020202020204" pitchFamily="34" charset="0"/>
              <a:buChar char="•"/>
            </a:pPr>
            <a:endParaRPr lang="en-US" sz="1200" dirty="0">
              <a:solidFill>
                <a:schemeClr val="bg2">
                  <a:lumMod val="10000"/>
                </a:schemeClr>
              </a:solidFill>
              <a:latin typeface="Abadi" panose="020B0604020104020204" pitchFamily="34" charset="0"/>
            </a:endParaRPr>
          </a:p>
          <a:p>
            <a:pPr marL="171450" indent="-171450">
              <a:buFont typeface="Arial" panose="020B0604020202020204" pitchFamily="34" charset="0"/>
              <a:buChar char="•"/>
            </a:pPr>
            <a:endParaRPr lang="en-US" sz="1200" dirty="0">
              <a:solidFill>
                <a:schemeClr val="bg2">
                  <a:lumMod val="10000"/>
                </a:schemeClr>
              </a:solidFill>
              <a:latin typeface="Abadi" panose="020B0604020104020204" pitchFamily="34" charset="0"/>
            </a:endParaRPr>
          </a:p>
          <a:p>
            <a:pPr marL="171450" indent="-171450">
              <a:buFont typeface="Arial" panose="020B0604020202020204" pitchFamily="34" charset="0"/>
              <a:buChar char="•"/>
            </a:pPr>
            <a:r>
              <a:rPr lang="en-US" sz="1200" dirty="0">
                <a:solidFill>
                  <a:schemeClr val="bg2">
                    <a:lumMod val="10000"/>
                  </a:schemeClr>
                </a:solidFill>
                <a:latin typeface="Abadi" panose="020B0604020104020204" pitchFamily="34" charset="0"/>
              </a:rPr>
              <a:t>To inform area-specific marketing tactics, a thorough examination of the kinds of items sold in each region and the money these products bring in would be essential.</a:t>
            </a:r>
          </a:p>
          <a:p>
            <a:pPr marL="171450" indent="-171450">
              <a:buFont typeface="Arial" panose="020B0604020202020204" pitchFamily="34" charset="0"/>
              <a:buChar char="•"/>
            </a:pPr>
            <a:endParaRPr lang="en-US" sz="1200" dirty="0">
              <a:solidFill>
                <a:schemeClr val="bg2">
                  <a:lumMod val="10000"/>
                </a:schemeClr>
              </a:solidFill>
              <a:latin typeface="Abadi" panose="020B0604020104020204" pitchFamily="34" charset="0"/>
            </a:endParaRPr>
          </a:p>
          <a:p>
            <a:pPr marL="171450" indent="-171450">
              <a:buFont typeface="Arial" panose="020B0604020202020204" pitchFamily="34" charset="0"/>
              <a:buChar char="•"/>
            </a:pPr>
            <a:r>
              <a:rPr lang="en-US" sz="1200" dirty="0">
                <a:solidFill>
                  <a:schemeClr val="bg2">
                    <a:lumMod val="10000"/>
                  </a:schemeClr>
                </a:solidFill>
                <a:latin typeface="Abadi" panose="020B0604020104020204" pitchFamily="34" charset="0"/>
              </a:rPr>
              <a:t>To improve relationships with its top revenue-generating clients, the business ought to think about offering incentives.</a:t>
            </a:r>
          </a:p>
          <a:p>
            <a:pPr marL="171450" indent="-171450">
              <a:buFont typeface="Arial" panose="020B0604020202020204" pitchFamily="34" charset="0"/>
              <a:buChar char="•"/>
            </a:pPr>
            <a:endParaRPr lang="en-US" sz="1200" dirty="0">
              <a:solidFill>
                <a:schemeClr val="bg2">
                  <a:lumMod val="10000"/>
                </a:schemeClr>
              </a:solidFill>
              <a:latin typeface="Abadi" panose="020B0604020104020204" pitchFamily="34" charset="0"/>
            </a:endParaRPr>
          </a:p>
          <a:p>
            <a:pPr marL="171450" indent="-171450">
              <a:buFont typeface="Arial" panose="020B0604020202020204" pitchFamily="34" charset="0"/>
              <a:buChar char="•"/>
            </a:pPr>
            <a:r>
              <a:rPr lang="en-US" sz="1200" dirty="0">
                <a:solidFill>
                  <a:schemeClr val="bg2">
                    <a:lumMod val="10000"/>
                  </a:schemeClr>
                </a:solidFill>
                <a:latin typeface="Abadi" panose="020B0604020104020204" pitchFamily="34" charset="0"/>
              </a:rPr>
              <a:t>The European market presents ample opportunities for expansion, and the corporation ought to focus on tactics that will enhance its market standing inside the region.</a:t>
            </a:r>
          </a:p>
          <a:p>
            <a:pPr algn="ctr"/>
            <a:endParaRPr lang="en-US" sz="1050" dirty="0">
              <a:solidFill>
                <a:schemeClr val="bg2">
                  <a:lumMod val="10000"/>
                </a:schemeClr>
              </a:solidFill>
              <a:latin typeface="Abadi" panose="020B0604020104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517</TotalTime>
  <Words>536</Words>
  <Application>Microsoft Office PowerPoint</Application>
  <PresentationFormat>On-screen Show (16:9)</PresentationFormat>
  <Paragraphs>47</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 Light</vt:lpstr>
      <vt:lpstr>ADLaM Display</vt:lpstr>
      <vt:lpstr>Arial</vt:lpstr>
      <vt:lpstr>Calibri</vt:lpstr>
      <vt:lpstr>Abadi</vt:lpstr>
      <vt:lpstr>Office Theme</vt:lpstr>
      <vt:lpstr>Tata Data Visualization: Empowering Business with Effective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Tata Data Visualization: Empowering Business with Effective Insights</dc:title>
  <dc:creator>DELL</dc:creator>
  <cp:lastModifiedBy>Vaidehi Dwivedi</cp:lastModifiedBy>
  <cp:revision>27</cp:revision>
  <dcterms:modified xsi:type="dcterms:W3CDTF">2024-06-21T13:04:26Z</dcterms:modified>
</cp:coreProperties>
</file>